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70" r:id="rId4"/>
    <p:sldId id="271" r:id="rId5"/>
    <p:sldId id="274" r:id="rId6"/>
    <p:sldId id="275" r:id="rId7"/>
    <p:sldId id="283" r:id="rId8"/>
    <p:sldId id="267" r:id="rId9"/>
    <p:sldId id="266" r:id="rId10"/>
    <p:sldId id="268" r:id="rId11"/>
    <p:sldId id="269" r:id="rId12"/>
    <p:sldId id="276" r:id="rId13"/>
    <p:sldId id="277" r:id="rId14"/>
    <p:sldId id="281" r:id="rId15"/>
    <p:sldId id="282" r:id="rId16"/>
    <p:sldId id="279" r:id="rId17"/>
    <p:sldId id="264" r:id="rId18"/>
    <p:sldId id="263" r:id="rId19"/>
    <p:sldId id="278" r:id="rId20"/>
    <p:sldId id="265" r:id="rId21"/>
    <p:sldId id="280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3ED2197-09DC-44D7-9A41-44163C0CFE27}">
          <p14:sldIdLst>
            <p14:sldId id="256"/>
          </p14:sldIdLst>
        </p14:section>
        <p14:section name="无标题节" id="{92382070-8ADE-4112-8049-3B2D6C630AE1}">
          <p14:sldIdLst>
            <p14:sldId id="262"/>
            <p14:sldId id="270"/>
            <p14:sldId id="271"/>
            <p14:sldId id="274"/>
            <p14:sldId id="275"/>
            <p14:sldId id="283"/>
            <p14:sldId id="267"/>
            <p14:sldId id="266"/>
            <p14:sldId id="268"/>
            <p14:sldId id="269"/>
            <p14:sldId id="276"/>
            <p14:sldId id="277"/>
            <p14:sldId id="281"/>
            <p14:sldId id="282"/>
            <p14:sldId id="279"/>
            <p14:sldId id="264"/>
            <p14:sldId id="263"/>
            <p14:sldId id="278"/>
            <p14:sldId id="265"/>
            <p14:sldId id="28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86436" autoAdjust="0"/>
  </p:normalViewPr>
  <p:slideViewPr>
    <p:cSldViewPr snapToGrid="0">
      <p:cViewPr varScale="1">
        <p:scale>
          <a:sx n="58" d="100"/>
          <a:sy n="58" d="100"/>
        </p:scale>
        <p:origin x="1184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29FF6-AEAE-4BA0-AA30-128845E68CD6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F7FCE-2766-48F7-86F6-AD248CF40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85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F7FCE-2766-48F7-86F6-AD248CF40B3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50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F7FCE-2766-48F7-86F6-AD248CF40B3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77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F7FCE-2766-48F7-86F6-AD248CF40B3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6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F7FCE-2766-48F7-86F6-AD248CF40B3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2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F7FCE-2766-48F7-86F6-AD248CF40B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37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F7FCE-2766-48F7-86F6-AD248CF40B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4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F7FCE-2766-48F7-86F6-AD248CF40B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0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F7FCE-2766-48F7-86F6-AD248CF40B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6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95405"/>
            <a:ext cx="9144000" cy="2656951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193413" y="4050779"/>
            <a:ext cx="4474591" cy="1764765"/>
          </a:xfrm>
        </p:spPr>
        <p:txBody>
          <a:bodyPr/>
          <a:lstStyle>
            <a:lvl1pPr marL="0" indent="0" algn="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524000" y="1209389"/>
            <a:ext cx="9144000" cy="8601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1524000" y="3952352"/>
            <a:ext cx="9144000" cy="984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1524001" y="4050779"/>
            <a:ext cx="4509155" cy="17647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26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72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" y="221836"/>
            <a:ext cx="1002663" cy="8214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515600" cy="484944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13991" y="94006"/>
            <a:ext cx="1222264" cy="1233523"/>
          </a:xfrm>
        </p:spPr>
        <p:txBody>
          <a:bodyPr>
            <a:normAutofit/>
          </a:bodyPr>
          <a:lstStyle>
            <a:lvl1pPr marL="0" indent="0">
              <a:buNone/>
              <a:defRPr sz="8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068205" y="1024906"/>
            <a:ext cx="10762439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753" y="168328"/>
            <a:ext cx="7910624" cy="909851"/>
          </a:xfrm>
        </p:spPr>
        <p:txBody>
          <a:bodyPr/>
          <a:lstStyle>
            <a:lvl1pPr>
              <a:defRPr lang="zh-CN" altLang="en-US" sz="6000" b="0" i="0" kern="120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8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965411"/>
            <a:ext cx="10515600" cy="1124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6348" y="2171886"/>
            <a:ext cx="12198351" cy="2793519"/>
          </a:xfrm>
          <a:prstGeom prst="rect">
            <a:avLst/>
          </a:prstGeom>
          <a:solidFill>
            <a:schemeClr val="accent5">
              <a:lumMod val="75000"/>
              <a:alpha val="57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 sz="1800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 userDrawn="1"/>
        </p:nvSpPr>
        <p:spPr bwMode="auto">
          <a:xfrm rot="2700000">
            <a:off x="5651500" y="1727252"/>
            <a:ext cx="889000" cy="889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 sz="1800" dirty="0">
              <a:solidFill>
                <a:srgbClr val="A5A5A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5467385" y="1543134"/>
            <a:ext cx="1257235" cy="1257236"/>
          </a:xfrm>
        </p:spPr>
        <p:txBody>
          <a:bodyPr anchor="ctr">
            <a:normAutofit/>
          </a:bodyPr>
          <a:lstStyle>
            <a:lvl1pPr marL="0" indent="0" algn="ctr" fontAlgn="auto">
              <a:buNone/>
              <a:defRPr sz="6600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2800371"/>
            <a:ext cx="10515600" cy="2165034"/>
          </a:xfrm>
        </p:spPr>
        <p:txBody>
          <a:bodyPr>
            <a:normAutofit/>
          </a:bodyPr>
          <a:lstStyle>
            <a:lvl1pPr algn="ctr">
              <a:defRPr lang="zh-CN" altLang="en-US" sz="6000" b="0" i="0" kern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marL="0" lv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9763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9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16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8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43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r"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algn="r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401" y="2060265"/>
            <a:ext cx="4536000" cy="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5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r"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algn="r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401" y="2060265"/>
            <a:ext cx="4536000" cy="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0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B4C0F-394D-436F-8ABF-59F3F01C0A94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33D2C-27F1-42D0-BC54-55E44C847CD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29" y="175845"/>
            <a:ext cx="3183887" cy="7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面向深度学习的图像识别和目标跟随系统设计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193414" y="4050778"/>
            <a:ext cx="4474591" cy="199748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项目成员：程　欣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　　　　　齐昱博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　　　　　石　强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　　　　　万璐敏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指导老师：赵振刚</a:t>
            </a:r>
          </a:p>
        </p:txBody>
      </p:sp>
    </p:spTree>
    <p:extLst>
      <p:ext uri="{BB962C8B-B14F-4D97-AF65-F5344CB8AC3E}">
        <p14:creationId xmlns:p14="http://schemas.microsoft.com/office/powerpoint/2010/main" val="145768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152500"/>
            <a:ext cx="5562600" cy="550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3.2 </a:t>
            </a:r>
            <a:r>
              <a:rPr lang="zh-CN" altLang="en-US" dirty="0"/>
              <a:t>人脸检测</a:t>
            </a:r>
            <a:r>
              <a:rPr lang="en-US" altLang="zh-CN" dirty="0"/>
              <a:t>MTCNN</a:t>
            </a:r>
          </a:p>
          <a:p>
            <a:r>
              <a:rPr lang="en-US" altLang="zh-CN" sz="2200" dirty="0"/>
              <a:t>Stage 1</a:t>
            </a:r>
            <a:r>
              <a:rPr lang="zh-CN" altLang="zh-CN" sz="2200" dirty="0"/>
              <a:t>：使用</a:t>
            </a:r>
            <a:r>
              <a:rPr lang="en-US" altLang="zh-CN" sz="2200" dirty="0"/>
              <a:t>P-Net</a:t>
            </a:r>
            <a:r>
              <a:rPr lang="zh-CN" altLang="en-US" sz="2200" dirty="0"/>
              <a:t>（</a:t>
            </a:r>
            <a:r>
              <a:rPr lang="zh-CN" altLang="zh-CN" sz="2200" dirty="0"/>
              <a:t>全卷积网络</a:t>
            </a:r>
            <a:r>
              <a:rPr lang="zh-CN" altLang="en-US" sz="2200" dirty="0"/>
              <a:t>）</a:t>
            </a:r>
            <a:r>
              <a:rPr lang="zh-CN" altLang="zh-CN" sz="2200" dirty="0"/>
              <a:t>，用来生成候选窗和边框回归向量</a:t>
            </a:r>
            <a:r>
              <a:rPr lang="en-US" altLang="zh-CN" sz="2200" dirty="0"/>
              <a:t>(bounding box regression vectors)</a:t>
            </a:r>
            <a:r>
              <a:rPr lang="zh-CN" altLang="zh-CN" sz="2200" dirty="0"/>
              <a:t>。使用</a:t>
            </a:r>
            <a:r>
              <a:rPr lang="en-US" altLang="zh-CN" sz="2200" dirty="0"/>
              <a:t>Bounding box regression</a:t>
            </a:r>
            <a:r>
              <a:rPr lang="zh-CN" altLang="zh-CN" sz="2200" dirty="0"/>
              <a:t>的方法来校正这些候选窗，使用非极大值抑制（</a:t>
            </a:r>
            <a:r>
              <a:rPr lang="en-US" altLang="zh-CN" sz="2200" dirty="0"/>
              <a:t>NMS</a:t>
            </a:r>
            <a:r>
              <a:rPr lang="zh-CN" altLang="zh-CN" sz="2200" dirty="0"/>
              <a:t>）合并重叠的候选框。全卷积网络和</a:t>
            </a:r>
            <a:r>
              <a:rPr lang="en-US" altLang="zh-CN" sz="2200" dirty="0"/>
              <a:t>Faster R-CNN</a:t>
            </a:r>
            <a:r>
              <a:rPr lang="zh-CN" altLang="zh-CN" sz="2200" dirty="0"/>
              <a:t>中的</a:t>
            </a:r>
            <a:r>
              <a:rPr lang="en-US" altLang="zh-CN" sz="2200" dirty="0"/>
              <a:t>RPN</a:t>
            </a:r>
            <a:r>
              <a:rPr lang="zh-CN" altLang="zh-CN" sz="2200" dirty="0"/>
              <a:t>一脉相承。</a:t>
            </a:r>
          </a:p>
          <a:p>
            <a:r>
              <a:rPr lang="en-US" altLang="zh-CN" sz="2200" dirty="0"/>
              <a:t>Stage 2</a:t>
            </a:r>
            <a:r>
              <a:rPr lang="zh-CN" altLang="zh-CN" sz="2200" dirty="0"/>
              <a:t>：使用</a:t>
            </a:r>
            <a:r>
              <a:rPr lang="en-US" altLang="zh-CN" sz="2200" dirty="0"/>
              <a:t>N-Net</a:t>
            </a:r>
            <a:r>
              <a:rPr lang="zh-CN" altLang="zh-CN" sz="2200" dirty="0"/>
              <a:t>改善候选窗。将通过</a:t>
            </a:r>
            <a:r>
              <a:rPr lang="en-US" altLang="zh-CN" sz="2200" dirty="0"/>
              <a:t>P-Net</a:t>
            </a:r>
            <a:r>
              <a:rPr lang="zh-CN" altLang="zh-CN" sz="2200" dirty="0"/>
              <a:t>的候选窗输入</a:t>
            </a:r>
            <a:r>
              <a:rPr lang="en-US" altLang="zh-CN" sz="2200" dirty="0"/>
              <a:t>R-Net</a:t>
            </a:r>
            <a:r>
              <a:rPr lang="zh-CN" altLang="zh-CN" sz="2200" dirty="0"/>
              <a:t>中，拒绝掉大部分</a:t>
            </a:r>
            <a:r>
              <a:rPr lang="en-US" altLang="zh-CN" sz="2200" dirty="0"/>
              <a:t>false</a:t>
            </a:r>
            <a:r>
              <a:rPr lang="zh-CN" altLang="zh-CN" sz="2200" dirty="0"/>
              <a:t>的窗口，继续使用</a:t>
            </a:r>
            <a:r>
              <a:rPr lang="en-US" altLang="zh-CN" sz="2200" dirty="0"/>
              <a:t>Bounding box regression</a:t>
            </a:r>
            <a:r>
              <a:rPr lang="zh-CN" altLang="zh-CN" sz="2200" dirty="0"/>
              <a:t>和</a:t>
            </a:r>
            <a:r>
              <a:rPr lang="en-US" altLang="zh-CN" sz="2200" dirty="0"/>
              <a:t>NMS</a:t>
            </a:r>
            <a:r>
              <a:rPr lang="zh-CN" altLang="zh-CN" sz="2200" dirty="0"/>
              <a:t>合并。</a:t>
            </a:r>
          </a:p>
          <a:p>
            <a:r>
              <a:rPr lang="en-US" altLang="zh-CN" sz="2200" dirty="0"/>
              <a:t>Stage 3</a:t>
            </a:r>
            <a:r>
              <a:rPr lang="zh-CN" altLang="zh-CN" sz="2200" dirty="0"/>
              <a:t>：最后使用</a:t>
            </a:r>
            <a:r>
              <a:rPr lang="en-US" altLang="zh-CN" sz="2200" dirty="0"/>
              <a:t>O-Net</a:t>
            </a:r>
            <a:r>
              <a:rPr lang="zh-CN" altLang="zh-CN" sz="2200" dirty="0"/>
              <a:t>输出最终的人脸框和特征点位置。和第二步类似，但是不同的是生成</a:t>
            </a:r>
            <a:r>
              <a:rPr lang="en-US" altLang="zh-CN" sz="2200" dirty="0"/>
              <a:t>5</a:t>
            </a:r>
            <a:r>
              <a:rPr lang="zh-CN" altLang="zh-CN" sz="2200" dirty="0"/>
              <a:t>个特征点位置。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详细设计和功能实现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655" y="1152501"/>
            <a:ext cx="4694149" cy="55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44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158005"/>
            <a:ext cx="10515600" cy="52758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3.3 </a:t>
            </a:r>
            <a:r>
              <a:rPr lang="zh-CN" altLang="en-US" dirty="0"/>
              <a:t>特征提取 </a:t>
            </a:r>
            <a:r>
              <a:rPr lang="en-US" altLang="zh-CN" dirty="0" err="1"/>
              <a:t>FaceNet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详细设计和功能实现</a:t>
            </a:r>
          </a:p>
        </p:txBody>
      </p:sp>
      <p:pic>
        <p:nvPicPr>
          <p:cNvPr id="8" name="图片 7" descr="https://pic1.zhimg.com/v2-ced157b8ca1fa96603c30b651eb2e1e0_b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319"/>
          <a:stretch/>
        </p:blipFill>
        <p:spPr bwMode="auto">
          <a:xfrm>
            <a:off x="838200" y="2391528"/>
            <a:ext cx="7367591" cy="14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55" y="4500252"/>
            <a:ext cx="5701943" cy="1482094"/>
          </a:xfrm>
          <a:prstGeom prst="rect">
            <a:avLst/>
          </a:prstGeom>
        </p:spPr>
      </p:pic>
      <p:sp>
        <p:nvSpPr>
          <p:cNvPr id="4" name="箭头: 下 3"/>
          <p:cNvSpPr/>
          <p:nvPr/>
        </p:nvSpPr>
        <p:spPr>
          <a:xfrm rot="3431604">
            <a:off x="6277232" y="3167883"/>
            <a:ext cx="380476" cy="18243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22005" y="1940025"/>
            <a:ext cx="209320" cy="6489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/>
          <p:cNvSpPr/>
          <p:nvPr/>
        </p:nvSpPr>
        <p:spPr>
          <a:xfrm rot="16200000">
            <a:off x="6010985" y="-316261"/>
            <a:ext cx="416078" cy="4572002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420" y="1078179"/>
            <a:ext cx="2545308" cy="56947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68886" y="1405435"/>
            <a:ext cx="27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Inception-ResNet-v1</a:t>
            </a:r>
          </a:p>
        </p:txBody>
      </p:sp>
    </p:spTree>
    <p:extLst>
      <p:ext uri="{BB962C8B-B14F-4D97-AF65-F5344CB8AC3E}">
        <p14:creationId xmlns:p14="http://schemas.microsoft.com/office/powerpoint/2010/main" val="72142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3.3 </a:t>
            </a:r>
            <a:r>
              <a:rPr lang="zh-CN" altLang="en-US" dirty="0"/>
              <a:t>分类器 </a:t>
            </a:r>
            <a:r>
              <a:rPr lang="en-US" altLang="zh-CN" dirty="0"/>
              <a:t>SVC</a:t>
            </a:r>
          </a:p>
          <a:p>
            <a:pPr marL="0" indent="0">
              <a:buNone/>
            </a:pPr>
            <a:r>
              <a:rPr lang="en-US" altLang="zh-CN" dirty="0"/>
              <a:t>SVC</a:t>
            </a:r>
            <a:r>
              <a:rPr lang="zh-CN" altLang="en-US" dirty="0"/>
              <a:t>是</a:t>
            </a:r>
            <a:r>
              <a:rPr lang="en-US" altLang="zh-CN" dirty="0"/>
              <a:t>SVM</a:t>
            </a:r>
            <a:r>
              <a:rPr lang="zh-CN" altLang="en-US" dirty="0"/>
              <a:t>的一种</a:t>
            </a:r>
            <a:r>
              <a:rPr lang="en-US" altLang="zh-CN" dirty="0"/>
              <a:t>Type</a:t>
            </a:r>
            <a:r>
              <a:rPr lang="zh-CN" altLang="en-US" dirty="0"/>
              <a:t>，用于分类。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训练分类器的过程：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详细设计和功能实现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1437781" y="4897623"/>
            <a:ext cx="1186963" cy="13660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image</a:t>
            </a:r>
            <a:endParaRPr lang="zh-CN" altLang="en-US" sz="2400" dirty="0"/>
          </a:p>
        </p:txBody>
      </p:sp>
      <p:sp>
        <p:nvSpPr>
          <p:cNvPr id="15" name="矩形: 圆角 14"/>
          <p:cNvSpPr/>
          <p:nvPr/>
        </p:nvSpPr>
        <p:spPr>
          <a:xfrm>
            <a:off x="3076071" y="4897623"/>
            <a:ext cx="1230794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image_</a:t>
            </a:r>
          </a:p>
          <a:p>
            <a:pPr algn="ctr"/>
            <a:r>
              <a:rPr lang="en-US" altLang="zh-CN" sz="2000" dirty="0"/>
              <a:t>Pre-</a:t>
            </a:r>
          </a:p>
          <a:p>
            <a:pPr algn="ctr"/>
            <a:r>
              <a:rPr lang="en-US" altLang="zh-CN" sz="2000" dirty="0"/>
              <a:t>processed</a:t>
            </a:r>
            <a:endParaRPr lang="zh-CN" altLang="en-US" sz="2000" dirty="0"/>
          </a:p>
        </p:txBody>
      </p:sp>
      <p:sp>
        <p:nvSpPr>
          <p:cNvPr id="16" name="矩形: 圆角 15"/>
          <p:cNvSpPr/>
          <p:nvPr/>
        </p:nvSpPr>
        <p:spPr>
          <a:xfrm>
            <a:off x="4819017" y="4897623"/>
            <a:ext cx="1230690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Bounding</a:t>
            </a:r>
          </a:p>
          <a:p>
            <a:pPr algn="ctr"/>
            <a:r>
              <a:rPr lang="en-US" altLang="zh-CN" sz="1600" dirty="0"/>
              <a:t>Box</a:t>
            </a:r>
            <a:endParaRPr lang="zh-CN" altLang="en-US" sz="1600" dirty="0"/>
          </a:p>
        </p:txBody>
      </p:sp>
      <p:sp>
        <p:nvSpPr>
          <p:cNvPr id="17" name="矩形: 圆角 16"/>
          <p:cNvSpPr/>
          <p:nvPr/>
        </p:nvSpPr>
        <p:spPr>
          <a:xfrm>
            <a:off x="6561859" y="4897621"/>
            <a:ext cx="1149218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face_</a:t>
            </a:r>
          </a:p>
          <a:p>
            <a:pPr algn="ctr"/>
            <a:r>
              <a:rPr lang="en-US" altLang="zh-CN" sz="2400" dirty="0"/>
              <a:t>image</a:t>
            </a:r>
            <a:endParaRPr lang="zh-CN" altLang="en-US" sz="2400" dirty="0"/>
          </a:p>
        </p:txBody>
      </p:sp>
      <p:sp>
        <p:nvSpPr>
          <p:cNvPr id="18" name="矩形: 圆角 17"/>
          <p:cNvSpPr/>
          <p:nvPr/>
        </p:nvSpPr>
        <p:spPr>
          <a:xfrm>
            <a:off x="8162402" y="4897621"/>
            <a:ext cx="1186003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000" dirty="0">
                <a:solidFill>
                  <a:prstClr val="white"/>
                </a:solidFill>
              </a:rPr>
              <a:t>embeddings</a:t>
            </a:r>
            <a:endParaRPr lang="en-US" altLang="zh-CN" sz="2400" dirty="0"/>
          </a:p>
          <a:p>
            <a:pPr algn="ctr"/>
            <a:r>
              <a:rPr lang="en-US" altLang="zh-CN" sz="2400" dirty="0"/>
              <a:t>n×128</a:t>
            </a:r>
            <a:endParaRPr lang="zh-CN" altLang="en-US" sz="2400" dirty="0"/>
          </a:p>
        </p:txBody>
      </p:sp>
      <p:sp>
        <p:nvSpPr>
          <p:cNvPr id="19" name="矩形: 圆角 18"/>
          <p:cNvSpPr/>
          <p:nvPr/>
        </p:nvSpPr>
        <p:spPr>
          <a:xfrm>
            <a:off x="9986822" y="4897620"/>
            <a:ext cx="1514058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Classifier.</a:t>
            </a:r>
          </a:p>
          <a:p>
            <a:pPr algn="ctr"/>
            <a:r>
              <a:rPr lang="en-US" altLang="zh-CN" sz="2400" dirty="0" err="1"/>
              <a:t>pkl</a:t>
            </a:r>
            <a:endParaRPr lang="zh-CN" altLang="en-US" sz="24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577215" y="2997801"/>
            <a:ext cx="9714293" cy="1366098"/>
            <a:chOff x="854616" y="4858436"/>
            <a:chExt cx="9714293" cy="1366098"/>
          </a:xfrm>
        </p:grpSpPr>
        <p:sp>
          <p:nvSpPr>
            <p:cNvPr id="8" name="矩形: 圆角 7"/>
            <p:cNvSpPr/>
            <p:nvPr/>
          </p:nvSpPr>
          <p:spPr>
            <a:xfrm>
              <a:off x="854616" y="4858439"/>
              <a:ext cx="1186963" cy="13660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图像采集</a:t>
              </a: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2492906" y="4858439"/>
              <a:ext cx="1230794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数据集</a:t>
              </a:r>
              <a:endParaRPr lang="en-US" altLang="zh-CN" sz="2400" dirty="0"/>
            </a:p>
            <a:p>
              <a:pPr algn="ctr"/>
              <a:r>
                <a:rPr lang="zh-CN" altLang="en-US" sz="2400" dirty="0"/>
                <a:t>预处理</a:t>
              </a: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4235852" y="4858439"/>
              <a:ext cx="1230690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MTCNN</a:t>
              </a:r>
              <a:endParaRPr lang="zh-CN" altLang="en-US" sz="2000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5978694" y="4858437"/>
              <a:ext cx="1149218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截取人脸图像</a:t>
              </a: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7579237" y="4858437"/>
              <a:ext cx="1186003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Face</a:t>
              </a:r>
            </a:p>
            <a:p>
              <a:pPr algn="ctr"/>
              <a:r>
                <a:rPr lang="en-US" altLang="zh-CN" sz="2400" dirty="0"/>
                <a:t>Net</a:t>
              </a:r>
              <a:endParaRPr lang="zh-CN" altLang="en-US" sz="2400" dirty="0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9382906" y="4858436"/>
              <a:ext cx="1186003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/>
                <a:t>svm</a:t>
              </a:r>
              <a:r>
                <a:rPr lang="en-US" altLang="zh-CN" sz="2400" dirty="0"/>
                <a:t>.</a:t>
              </a:r>
            </a:p>
            <a:p>
              <a:pPr algn="ctr"/>
              <a:r>
                <a:rPr lang="en-US" altLang="zh-CN" sz="2400" dirty="0"/>
                <a:t>SVC</a:t>
              </a:r>
              <a:endParaRPr lang="zh-CN" altLang="en-US" sz="2400" dirty="0"/>
            </a:p>
          </p:txBody>
        </p:sp>
        <p:sp>
          <p:nvSpPr>
            <p:cNvPr id="29" name="箭头: 右 28"/>
            <p:cNvSpPr/>
            <p:nvPr/>
          </p:nvSpPr>
          <p:spPr>
            <a:xfrm>
              <a:off x="2101041" y="5303243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右 29"/>
            <p:cNvSpPr/>
            <p:nvPr/>
          </p:nvSpPr>
          <p:spPr>
            <a:xfrm>
              <a:off x="3809614" y="5260180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箭头: 右 30"/>
            <p:cNvSpPr/>
            <p:nvPr/>
          </p:nvSpPr>
          <p:spPr>
            <a:xfrm>
              <a:off x="5586829" y="5260180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箭头: 右 31"/>
            <p:cNvSpPr/>
            <p:nvPr/>
          </p:nvSpPr>
          <p:spPr>
            <a:xfrm>
              <a:off x="7187372" y="5303243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右 32"/>
            <p:cNvSpPr/>
            <p:nvPr/>
          </p:nvSpPr>
          <p:spPr>
            <a:xfrm>
              <a:off x="8918335" y="5303243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箭头: 上 19"/>
          <p:cNvSpPr/>
          <p:nvPr/>
        </p:nvSpPr>
        <p:spPr>
          <a:xfrm>
            <a:off x="1887945" y="4010775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 20"/>
          <p:cNvSpPr/>
          <p:nvPr/>
        </p:nvSpPr>
        <p:spPr>
          <a:xfrm>
            <a:off x="3630839" y="4010772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上 21"/>
          <p:cNvSpPr/>
          <p:nvPr/>
        </p:nvSpPr>
        <p:spPr>
          <a:xfrm>
            <a:off x="5332945" y="4010772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上 22"/>
          <p:cNvSpPr/>
          <p:nvPr/>
        </p:nvSpPr>
        <p:spPr>
          <a:xfrm>
            <a:off x="6951880" y="4010770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 23"/>
          <p:cNvSpPr/>
          <p:nvPr/>
        </p:nvSpPr>
        <p:spPr>
          <a:xfrm>
            <a:off x="8755549" y="4023246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/>
          <p:cNvSpPr/>
          <p:nvPr/>
        </p:nvSpPr>
        <p:spPr>
          <a:xfrm rot="2700000">
            <a:off x="2991078" y="4437933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/>
          <p:cNvSpPr/>
          <p:nvPr/>
        </p:nvSpPr>
        <p:spPr>
          <a:xfrm rot="2700000">
            <a:off x="4728145" y="4446705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/>
          <p:cNvSpPr/>
          <p:nvPr/>
        </p:nvSpPr>
        <p:spPr>
          <a:xfrm rot="2700000">
            <a:off x="6405326" y="4460425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/>
          <p:cNvSpPr/>
          <p:nvPr/>
        </p:nvSpPr>
        <p:spPr>
          <a:xfrm rot="2700000">
            <a:off x="8076812" y="4477146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/>
          <p:cNvSpPr/>
          <p:nvPr/>
        </p:nvSpPr>
        <p:spPr>
          <a:xfrm rot="2700000">
            <a:off x="10206100" y="4430077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/>
          <p:cNvSpPr/>
          <p:nvPr/>
        </p:nvSpPr>
        <p:spPr>
          <a:xfrm rot="2700000">
            <a:off x="1214679" y="4460425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5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3.4 </a:t>
            </a:r>
            <a:r>
              <a:rPr lang="zh-CN" altLang="en-US" dirty="0"/>
              <a:t>人脸识别过程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详细设计和功能实现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1470832" y="4211518"/>
            <a:ext cx="1186963" cy="13660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image</a:t>
            </a:r>
            <a:endParaRPr lang="zh-CN" altLang="en-US" sz="2400" dirty="0"/>
          </a:p>
        </p:txBody>
      </p:sp>
      <p:sp>
        <p:nvSpPr>
          <p:cNvPr id="39" name="矩形: 圆角 38"/>
          <p:cNvSpPr/>
          <p:nvPr/>
        </p:nvSpPr>
        <p:spPr>
          <a:xfrm>
            <a:off x="3109122" y="4211518"/>
            <a:ext cx="1230794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image_</a:t>
            </a:r>
          </a:p>
          <a:p>
            <a:pPr algn="ctr"/>
            <a:r>
              <a:rPr lang="en-US" altLang="zh-CN" sz="2000" dirty="0"/>
              <a:t>Pre-</a:t>
            </a:r>
          </a:p>
          <a:p>
            <a:pPr algn="ctr"/>
            <a:r>
              <a:rPr lang="en-US" altLang="zh-CN" sz="2000" dirty="0"/>
              <a:t>processed</a:t>
            </a:r>
            <a:endParaRPr lang="zh-CN" altLang="en-US" sz="2000" dirty="0"/>
          </a:p>
        </p:txBody>
      </p:sp>
      <p:sp>
        <p:nvSpPr>
          <p:cNvPr id="40" name="矩形: 圆角 39"/>
          <p:cNvSpPr/>
          <p:nvPr/>
        </p:nvSpPr>
        <p:spPr>
          <a:xfrm>
            <a:off x="4852068" y="4211518"/>
            <a:ext cx="1230690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Bounding</a:t>
            </a:r>
          </a:p>
          <a:p>
            <a:pPr algn="ctr"/>
            <a:r>
              <a:rPr lang="en-US" altLang="zh-CN" sz="1600" dirty="0"/>
              <a:t>Box</a:t>
            </a:r>
            <a:endParaRPr lang="zh-CN" altLang="en-US" sz="1600" dirty="0"/>
          </a:p>
        </p:txBody>
      </p:sp>
      <p:sp>
        <p:nvSpPr>
          <p:cNvPr id="41" name="矩形: 圆角 40"/>
          <p:cNvSpPr/>
          <p:nvPr/>
        </p:nvSpPr>
        <p:spPr>
          <a:xfrm>
            <a:off x="6594910" y="4211516"/>
            <a:ext cx="1149218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face_</a:t>
            </a:r>
          </a:p>
          <a:p>
            <a:pPr algn="ctr"/>
            <a:r>
              <a:rPr lang="en-US" altLang="zh-CN" sz="2400" dirty="0"/>
              <a:t>image</a:t>
            </a:r>
            <a:endParaRPr lang="zh-CN" altLang="en-US" sz="2400" dirty="0"/>
          </a:p>
        </p:txBody>
      </p:sp>
      <p:sp>
        <p:nvSpPr>
          <p:cNvPr id="42" name="矩形: 圆角 41"/>
          <p:cNvSpPr/>
          <p:nvPr/>
        </p:nvSpPr>
        <p:spPr>
          <a:xfrm>
            <a:off x="8195453" y="4211516"/>
            <a:ext cx="1186003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embeddings</a:t>
            </a:r>
          </a:p>
          <a:p>
            <a:pPr algn="ctr"/>
            <a:r>
              <a:rPr lang="en-US" altLang="zh-CN" sz="2400" dirty="0"/>
              <a:t>n×128</a:t>
            </a:r>
            <a:endParaRPr lang="zh-CN" altLang="en-US" sz="2400" dirty="0"/>
          </a:p>
        </p:txBody>
      </p:sp>
      <p:sp>
        <p:nvSpPr>
          <p:cNvPr id="43" name="矩形: 圆角 42"/>
          <p:cNvSpPr/>
          <p:nvPr/>
        </p:nvSpPr>
        <p:spPr>
          <a:xfrm>
            <a:off x="10019873" y="4211515"/>
            <a:ext cx="1514058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result</a:t>
            </a:r>
            <a:endParaRPr lang="zh-CN" altLang="en-US" sz="2400" dirty="0"/>
          </a:p>
        </p:txBody>
      </p:sp>
      <p:sp>
        <p:nvSpPr>
          <p:cNvPr id="44" name="箭头: 右 43"/>
          <p:cNvSpPr/>
          <p:nvPr/>
        </p:nvSpPr>
        <p:spPr>
          <a:xfrm rot="2700000">
            <a:off x="3034333" y="3742851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右 44"/>
          <p:cNvSpPr/>
          <p:nvPr/>
        </p:nvSpPr>
        <p:spPr>
          <a:xfrm>
            <a:off x="4425830" y="4625653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/>
          <p:cNvSpPr/>
          <p:nvPr/>
        </p:nvSpPr>
        <p:spPr>
          <a:xfrm>
            <a:off x="6203045" y="4625653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右 46"/>
          <p:cNvSpPr/>
          <p:nvPr/>
        </p:nvSpPr>
        <p:spPr>
          <a:xfrm>
            <a:off x="7803588" y="4668716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右 47"/>
          <p:cNvSpPr/>
          <p:nvPr/>
        </p:nvSpPr>
        <p:spPr>
          <a:xfrm>
            <a:off x="9534551" y="4668716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610266" y="2311696"/>
            <a:ext cx="9999471" cy="1366098"/>
            <a:chOff x="854616" y="4858436"/>
            <a:chExt cx="9999471" cy="1366098"/>
          </a:xfrm>
        </p:grpSpPr>
        <p:sp>
          <p:nvSpPr>
            <p:cNvPr id="50" name="矩形: 圆角 49"/>
            <p:cNvSpPr/>
            <p:nvPr/>
          </p:nvSpPr>
          <p:spPr>
            <a:xfrm>
              <a:off x="854616" y="4858439"/>
              <a:ext cx="1186963" cy="13660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读取图像</a:t>
              </a:r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2492906" y="4858439"/>
              <a:ext cx="1230794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预处理</a:t>
              </a:r>
            </a:p>
          </p:txBody>
        </p:sp>
        <p:sp>
          <p:nvSpPr>
            <p:cNvPr id="52" name="矩形: 圆角 51"/>
            <p:cNvSpPr/>
            <p:nvPr/>
          </p:nvSpPr>
          <p:spPr>
            <a:xfrm>
              <a:off x="4235852" y="4858439"/>
              <a:ext cx="1230690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MTCNN</a:t>
              </a:r>
              <a:endParaRPr lang="zh-CN" altLang="en-US" sz="2000" dirty="0"/>
            </a:p>
          </p:txBody>
        </p:sp>
        <p:sp>
          <p:nvSpPr>
            <p:cNvPr id="53" name="矩形: 圆角 52"/>
            <p:cNvSpPr/>
            <p:nvPr/>
          </p:nvSpPr>
          <p:spPr>
            <a:xfrm>
              <a:off x="5978694" y="4858437"/>
              <a:ext cx="1149218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截取人脸图像</a:t>
              </a:r>
            </a:p>
          </p:txBody>
        </p:sp>
        <p:sp>
          <p:nvSpPr>
            <p:cNvPr id="54" name="矩形: 圆角 53"/>
            <p:cNvSpPr/>
            <p:nvPr/>
          </p:nvSpPr>
          <p:spPr>
            <a:xfrm>
              <a:off x="7579237" y="4858437"/>
              <a:ext cx="1186003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Face</a:t>
              </a:r>
            </a:p>
            <a:p>
              <a:pPr algn="ctr"/>
              <a:r>
                <a:rPr lang="en-US" altLang="zh-CN" sz="2400" dirty="0"/>
                <a:t>Net</a:t>
              </a:r>
              <a:endParaRPr lang="zh-CN" altLang="en-US" sz="2400" dirty="0"/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9382906" y="4858436"/>
              <a:ext cx="1471181" cy="136609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Classifier</a:t>
              </a:r>
            </a:p>
            <a:p>
              <a:pPr algn="ctr"/>
              <a:r>
                <a:rPr lang="zh-CN" altLang="en-US" sz="2400" dirty="0"/>
                <a:t>预测</a:t>
              </a:r>
            </a:p>
          </p:txBody>
        </p:sp>
        <p:sp>
          <p:nvSpPr>
            <p:cNvPr id="56" name="箭头: 右 55"/>
            <p:cNvSpPr/>
            <p:nvPr/>
          </p:nvSpPr>
          <p:spPr>
            <a:xfrm>
              <a:off x="2101041" y="5303243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箭头: 右 56"/>
            <p:cNvSpPr/>
            <p:nvPr/>
          </p:nvSpPr>
          <p:spPr>
            <a:xfrm>
              <a:off x="3809614" y="5260180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箭头: 右 57"/>
            <p:cNvSpPr/>
            <p:nvPr/>
          </p:nvSpPr>
          <p:spPr>
            <a:xfrm>
              <a:off x="5586829" y="5260180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箭头: 右 58"/>
            <p:cNvSpPr/>
            <p:nvPr/>
          </p:nvSpPr>
          <p:spPr>
            <a:xfrm>
              <a:off x="7187372" y="5303243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箭头: 右 59"/>
            <p:cNvSpPr/>
            <p:nvPr/>
          </p:nvSpPr>
          <p:spPr>
            <a:xfrm>
              <a:off x="8918335" y="5303243"/>
              <a:ext cx="371114" cy="45169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箭头: 上 60"/>
          <p:cNvSpPr/>
          <p:nvPr/>
        </p:nvSpPr>
        <p:spPr>
          <a:xfrm>
            <a:off x="1920996" y="3324670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上 61"/>
          <p:cNvSpPr/>
          <p:nvPr/>
        </p:nvSpPr>
        <p:spPr>
          <a:xfrm>
            <a:off x="3663890" y="3324667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上 62"/>
          <p:cNvSpPr/>
          <p:nvPr/>
        </p:nvSpPr>
        <p:spPr>
          <a:xfrm>
            <a:off x="5365996" y="3324667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上 63"/>
          <p:cNvSpPr/>
          <p:nvPr/>
        </p:nvSpPr>
        <p:spPr>
          <a:xfrm>
            <a:off x="6984931" y="3324665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上 64"/>
          <p:cNvSpPr/>
          <p:nvPr/>
        </p:nvSpPr>
        <p:spPr>
          <a:xfrm>
            <a:off x="8788600" y="3337141"/>
            <a:ext cx="264405" cy="874373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/>
          <p:cNvSpPr/>
          <p:nvPr/>
        </p:nvSpPr>
        <p:spPr>
          <a:xfrm rot="2700000">
            <a:off x="4771400" y="3751623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箭头: 右 66"/>
          <p:cNvSpPr/>
          <p:nvPr/>
        </p:nvSpPr>
        <p:spPr>
          <a:xfrm rot="2700000">
            <a:off x="6448581" y="3765343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右 67"/>
          <p:cNvSpPr/>
          <p:nvPr/>
        </p:nvSpPr>
        <p:spPr>
          <a:xfrm rot="2700000">
            <a:off x="8120067" y="3782064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箭头: 右 68"/>
          <p:cNvSpPr/>
          <p:nvPr/>
        </p:nvSpPr>
        <p:spPr>
          <a:xfrm rot="2700000">
            <a:off x="10249355" y="3734995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右 69"/>
          <p:cNvSpPr/>
          <p:nvPr/>
        </p:nvSpPr>
        <p:spPr>
          <a:xfrm rot="2700000">
            <a:off x="1225387" y="3765344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32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158005"/>
            <a:ext cx="10515600" cy="52758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技术难点一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训练集较小，不同的光照条件对结果影响大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点光源  扩散光源  散射  反射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会造成同一个人脸表现出不同的特征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zh-CN" altLang="en-US" dirty="0"/>
              <a:t>预处理：对</a:t>
            </a:r>
            <a:r>
              <a:rPr lang="en-US" altLang="zh-CN" dirty="0"/>
              <a:t>HSV</a:t>
            </a:r>
            <a:r>
              <a:rPr lang="zh-CN" altLang="en-US" dirty="0"/>
              <a:t>图像中的</a:t>
            </a:r>
            <a:r>
              <a:rPr lang="en-US" altLang="zh-CN" dirty="0"/>
              <a:t>V</a:t>
            </a:r>
            <a:r>
              <a:rPr lang="zh-CN" altLang="en-US" dirty="0"/>
              <a:t>通道进行灰度变换</a:t>
            </a:r>
            <a:endParaRPr lang="en-US" altLang="zh-CN" dirty="0"/>
          </a:p>
          <a:p>
            <a:r>
              <a:rPr lang="zh-CN" altLang="en-US" dirty="0"/>
              <a:t>扩展训练集：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直方图均衡</a:t>
            </a:r>
            <a:r>
              <a:rPr lang="en-US" altLang="zh-CN" sz="2400" dirty="0"/>
              <a:t> </a:t>
            </a:r>
            <a:r>
              <a:rPr lang="zh-CN" altLang="en-US" sz="2400" dirty="0"/>
              <a:t>拉伸亮暗区的分段线性变换</a:t>
            </a:r>
            <a:r>
              <a:rPr lang="en-US" altLang="zh-CN" sz="2400" dirty="0"/>
              <a:t>  </a:t>
            </a:r>
            <a:r>
              <a:rPr lang="zh-CN" altLang="en-US" sz="2400" dirty="0"/>
              <a:t>压缩亮暗区的分段线性变换</a:t>
            </a:r>
            <a:endParaRPr lang="en-US" altLang="zh-CN" sz="24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技术难点和解决方案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990130" y="5313122"/>
            <a:ext cx="1213508" cy="1214903"/>
            <a:chOff x="10399923" y="4966858"/>
            <a:chExt cx="1520328" cy="1522077"/>
          </a:xfrm>
        </p:grpSpPr>
        <p:cxnSp>
          <p:nvCxnSpPr>
            <p:cNvPr id="14" name="直接箭头连接符 13"/>
            <p:cNvCxnSpPr>
              <a:cxnSpLocks/>
            </p:cNvCxnSpPr>
            <p:nvPr/>
          </p:nvCxnSpPr>
          <p:spPr>
            <a:xfrm flipV="1">
              <a:off x="10399923" y="4966858"/>
              <a:ext cx="0" cy="152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0399923" y="6488935"/>
              <a:ext cx="1520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0399923" y="6004193"/>
              <a:ext cx="165253" cy="484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0565176" y="5739788"/>
              <a:ext cx="881349" cy="2644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11440401" y="5255046"/>
              <a:ext cx="165253" cy="484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609474" y="5289987"/>
            <a:ext cx="1243903" cy="1235127"/>
            <a:chOff x="11262585" y="2375461"/>
            <a:chExt cx="1532891" cy="1522077"/>
          </a:xfrm>
        </p:grpSpPr>
        <p:cxnSp>
          <p:nvCxnSpPr>
            <p:cNvPr id="20" name="直接箭头连接符 19"/>
            <p:cNvCxnSpPr>
              <a:cxnSpLocks/>
            </p:cNvCxnSpPr>
            <p:nvPr/>
          </p:nvCxnSpPr>
          <p:spPr>
            <a:xfrm flipV="1">
              <a:off x="11275148" y="2375461"/>
              <a:ext cx="0" cy="152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cxnSpLocks/>
            </p:cNvCxnSpPr>
            <p:nvPr/>
          </p:nvCxnSpPr>
          <p:spPr>
            <a:xfrm>
              <a:off x="11275148" y="3897538"/>
              <a:ext cx="1520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cxnSpLocks/>
            </p:cNvCxnSpPr>
            <p:nvPr/>
          </p:nvCxnSpPr>
          <p:spPr>
            <a:xfrm rot="2700000" flipV="1">
              <a:off x="11422329" y="3544999"/>
              <a:ext cx="165253" cy="484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 rot="-2700000" flipV="1">
              <a:off x="11510468" y="3141085"/>
              <a:ext cx="881349" cy="2644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cxnSpLocks/>
            </p:cNvCxnSpPr>
            <p:nvPr/>
          </p:nvCxnSpPr>
          <p:spPr>
            <a:xfrm rot="2700000" flipV="1">
              <a:off x="12316131" y="2513592"/>
              <a:ext cx="165253" cy="484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8077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158005"/>
            <a:ext cx="10515600" cy="52758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技术难点二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单帧图像处理时间较长，造成延迟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zh-CN" altLang="en-US" dirty="0"/>
              <a:t>预处理中降低图像尺寸</a:t>
            </a:r>
            <a:endParaRPr lang="en-US" altLang="zh-CN" dirty="0"/>
          </a:p>
          <a:p>
            <a:r>
              <a:rPr lang="zh-CN" altLang="en-US" dirty="0"/>
              <a:t>降低帧采样率</a:t>
            </a:r>
            <a:endParaRPr lang="en-US" altLang="zh-CN" dirty="0"/>
          </a:p>
          <a:p>
            <a:r>
              <a:rPr lang="zh-CN" altLang="en-US" dirty="0"/>
              <a:t>单独创建一个线程用来捕获和显示摄像头图像，不随主线程的较长处理过程而延迟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u"/>
            </a:pPr>
            <a:endParaRPr lang="en-US" altLang="zh-CN" sz="24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技术难点和解决方案</a:t>
            </a:r>
          </a:p>
        </p:txBody>
      </p:sp>
    </p:spTree>
    <p:extLst>
      <p:ext uri="{BB962C8B-B14F-4D97-AF65-F5344CB8AC3E}">
        <p14:creationId xmlns:p14="http://schemas.microsoft.com/office/powerpoint/2010/main" val="245178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项目测试和成果</a:t>
            </a:r>
          </a:p>
        </p:txBody>
      </p:sp>
      <p:sp>
        <p:nvSpPr>
          <p:cNvPr id="23" name="内容占位符 5"/>
          <p:cNvSpPr txBox="1">
            <a:spLocks/>
          </p:cNvSpPr>
          <p:nvPr/>
        </p:nvSpPr>
        <p:spPr>
          <a:xfrm>
            <a:off x="838200" y="1327523"/>
            <a:ext cx="10515600" cy="4849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04" y="1317798"/>
            <a:ext cx="5761822" cy="32394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4" y="2947245"/>
            <a:ext cx="5761822" cy="32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6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处理过程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项目测试和成果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58" y="1959155"/>
            <a:ext cx="2269475" cy="25789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51" y="1954879"/>
            <a:ext cx="2269474" cy="25789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86" y="1964537"/>
            <a:ext cx="2264739" cy="25735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2" y="1959156"/>
            <a:ext cx="2269475" cy="25789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37" y="2568090"/>
            <a:ext cx="1524000" cy="1524000"/>
          </a:xfrm>
          <a:prstGeom prst="rect">
            <a:avLst/>
          </a:prstGeom>
        </p:spPr>
      </p:pic>
      <p:sp>
        <p:nvSpPr>
          <p:cNvPr id="26" name="矩形: 圆角 25"/>
          <p:cNvSpPr/>
          <p:nvPr/>
        </p:nvSpPr>
        <p:spPr>
          <a:xfrm>
            <a:off x="950404" y="4938225"/>
            <a:ext cx="1186963" cy="13660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读取图像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3249706" y="4938225"/>
            <a:ext cx="1230794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数据集</a:t>
            </a:r>
            <a:endParaRPr lang="en-US" altLang="zh-CN" sz="2400" dirty="0"/>
          </a:p>
          <a:p>
            <a:pPr algn="ctr"/>
            <a:r>
              <a:rPr lang="zh-CN" altLang="en-US" sz="2400" dirty="0"/>
              <a:t>预处理</a:t>
            </a:r>
          </a:p>
        </p:txBody>
      </p:sp>
      <p:sp>
        <p:nvSpPr>
          <p:cNvPr id="28" name="矩形: 圆角 27"/>
          <p:cNvSpPr/>
          <p:nvPr/>
        </p:nvSpPr>
        <p:spPr>
          <a:xfrm>
            <a:off x="5875460" y="4925827"/>
            <a:ext cx="1230690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MTCNN</a:t>
            </a:r>
            <a:endParaRPr lang="zh-CN" altLang="en-US" sz="2000" dirty="0"/>
          </a:p>
        </p:txBody>
      </p:sp>
      <p:sp>
        <p:nvSpPr>
          <p:cNvPr id="29" name="矩形: 圆角 28"/>
          <p:cNvSpPr/>
          <p:nvPr/>
        </p:nvSpPr>
        <p:spPr>
          <a:xfrm>
            <a:off x="7993576" y="4922613"/>
            <a:ext cx="1149218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截取人脸图像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9527392" y="4949777"/>
            <a:ext cx="1186003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Face</a:t>
            </a:r>
          </a:p>
          <a:p>
            <a:pPr algn="ctr"/>
            <a:r>
              <a:rPr lang="en-US" altLang="zh-CN" sz="2400" dirty="0"/>
              <a:t>Net</a:t>
            </a:r>
            <a:endParaRPr lang="zh-CN" altLang="en-US" sz="2400" dirty="0"/>
          </a:p>
        </p:txBody>
      </p:sp>
      <p:sp>
        <p:nvSpPr>
          <p:cNvPr id="31" name="矩形: 圆角 30"/>
          <p:cNvSpPr/>
          <p:nvPr/>
        </p:nvSpPr>
        <p:spPr>
          <a:xfrm>
            <a:off x="10399800" y="4960795"/>
            <a:ext cx="1471181" cy="1337356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Classifier</a:t>
            </a:r>
          </a:p>
          <a:p>
            <a:pPr algn="ctr"/>
            <a:r>
              <a:rPr lang="zh-CN" altLang="en-US" sz="2400" dirty="0"/>
              <a:t>预测</a:t>
            </a:r>
          </a:p>
        </p:txBody>
      </p:sp>
      <p:sp>
        <p:nvSpPr>
          <p:cNvPr id="32" name="箭头: 右 31"/>
          <p:cNvSpPr/>
          <p:nvPr/>
        </p:nvSpPr>
        <p:spPr>
          <a:xfrm>
            <a:off x="2474202" y="5339966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/>
          <p:cNvSpPr/>
          <p:nvPr/>
        </p:nvSpPr>
        <p:spPr>
          <a:xfrm>
            <a:off x="5080312" y="5339966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/>
          <p:cNvSpPr/>
          <p:nvPr/>
        </p:nvSpPr>
        <p:spPr>
          <a:xfrm>
            <a:off x="7376730" y="5293457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/>
          <p:cNvSpPr/>
          <p:nvPr/>
        </p:nvSpPr>
        <p:spPr>
          <a:xfrm>
            <a:off x="9144022" y="5293457"/>
            <a:ext cx="371114" cy="451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17" y="2361779"/>
            <a:ext cx="2275570" cy="2585875"/>
          </a:xfrm>
        </p:spPr>
      </p:pic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项目测试和成果</a:t>
            </a:r>
          </a:p>
        </p:txBody>
      </p:sp>
      <p:pic>
        <p:nvPicPr>
          <p:cNvPr id="8" name="图片 7" descr="图片包含 男士, 室内, 墙壁, 人员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350" y="2361779"/>
            <a:ext cx="2299429" cy="2612988"/>
          </a:xfrm>
          <a:prstGeom prst="rect">
            <a:avLst/>
          </a:prstGeom>
        </p:spPr>
      </p:pic>
      <p:pic>
        <p:nvPicPr>
          <p:cNvPr id="10" name="图片 9" descr="图片包含 墙壁, 人员, 男士, 室内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25" y="2369597"/>
            <a:ext cx="2303181" cy="2617252"/>
          </a:xfrm>
          <a:prstGeom prst="rect">
            <a:avLst/>
          </a:prstGeom>
        </p:spPr>
      </p:pic>
      <p:pic>
        <p:nvPicPr>
          <p:cNvPr id="12" name="图片 11" descr="图片包含 墙壁, 室内, 外表, 人员&#10;&#10;已生成极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23" y="2361779"/>
            <a:ext cx="2292550" cy="26051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82766" y="1907932"/>
            <a:ext cx="21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Cheng Xin 0.45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807394" y="1900114"/>
            <a:ext cx="21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Cheng Xin 0.55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317150" y="1907931"/>
            <a:ext cx="21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Cheng Xin 0.54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708817" y="1900113"/>
            <a:ext cx="21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Cheng Xin 0.45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321845" y="5078954"/>
            <a:ext cx="21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原图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48350" y="5078953"/>
            <a:ext cx="21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直方图均衡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287628" y="5028039"/>
            <a:ext cx="21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增强光影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708817" y="4983108"/>
            <a:ext cx="21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削弱光影</a:t>
            </a:r>
          </a:p>
        </p:txBody>
      </p:sp>
      <p:sp>
        <p:nvSpPr>
          <p:cNvPr id="23" name="内容占位符 5"/>
          <p:cNvSpPr txBox="1">
            <a:spLocks/>
          </p:cNvSpPr>
          <p:nvPr/>
        </p:nvSpPr>
        <p:spPr>
          <a:xfrm>
            <a:off x="838200" y="1327523"/>
            <a:ext cx="10515600" cy="4849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预处理方法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6977961" y="5642221"/>
            <a:ext cx="907935" cy="908979"/>
            <a:chOff x="10399923" y="4966858"/>
            <a:chExt cx="1520328" cy="1522077"/>
          </a:xfrm>
        </p:grpSpPr>
        <p:cxnSp>
          <p:nvCxnSpPr>
            <p:cNvPr id="25" name="直接箭头连接符 24"/>
            <p:cNvCxnSpPr>
              <a:cxnSpLocks/>
            </p:cNvCxnSpPr>
            <p:nvPr/>
          </p:nvCxnSpPr>
          <p:spPr>
            <a:xfrm flipV="1">
              <a:off x="10399923" y="4966858"/>
              <a:ext cx="0" cy="152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10399923" y="6488935"/>
              <a:ext cx="1520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399923" y="6004193"/>
              <a:ext cx="165253" cy="484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0565176" y="5739788"/>
              <a:ext cx="881349" cy="2644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1440401" y="5255046"/>
              <a:ext cx="165253" cy="484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9385303" y="5626970"/>
            <a:ext cx="922597" cy="916088"/>
            <a:chOff x="11262585" y="2375461"/>
            <a:chExt cx="1532891" cy="1522077"/>
          </a:xfrm>
        </p:grpSpPr>
        <p:cxnSp>
          <p:nvCxnSpPr>
            <p:cNvPr id="31" name="直接箭头连接符 30"/>
            <p:cNvCxnSpPr>
              <a:cxnSpLocks/>
            </p:cNvCxnSpPr>
            <p:nvPr/>
          </p:nvCxnSpPr>
          <p:spPr>
            <a:xfrm flipV="1">
              <a:off x="11275148" y="2375461"/>
              <a:ext cx="0" cy="152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cxnSpLocks/>
            </p:cNvCxnSpPr>
            <p:nvPr/>
          </p:nvCxnSpPr>
          <p:spPr>
            <a:xfrm>
              <a:off x="11275148" y="3897538"/>
              <a:ext cx="1520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cxnSpLocks/>
            </p:cNvCxnSpPr>
            <p:nvPr/>
          </p:nvCxnSpPr>
          <p:spPr>
            <a:xfrm rot="2700000" flipV="1">
              <a:off x="11422329" y="3544999"/>
              <a:ext cx="165253" cy="484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cxnSpLocks/>
            </p:cNvCxnSpPr>
            <p:nvPr/>
          </p:nvCxnSpPr>
          <p:spPr>
            <a:xfrm rot="-2700000" flipV="1">
              <a:off x="11510468" y="3141085"/>
              <a:ext cx="881349" cy="2644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cxnSpLocks/>
            </p:cNvCxnSpPr>
            <p:nvPr/>
          </p:nvCxnSpPr>
          <p:spPr>
            <a:xfrm rot="2700000" flipV="1">
              <a:off x="12316131" y="2513592"/>
              <a:ext cx="165253" cy="484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01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项目测试和成果</a:t>
            </a:r>
          </a:p>
        </p:txBody>
      </p:sp>
      <p:sp>
        <p:nvSpPr>
          <p:cNvPr id="23" name="内容占位符 5"/>
          <p:cNvSpPr txBox="1">
            <a:spLocks/>
          </p:cNvSpPr>
          <p:nvPr/>
        </p:nvSpPr>
        <p:spPr>
          <a:xfrm>
            <a:off x="838200" y="1327523"/>
            <a:ext cx="10515600" cy="4849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识别结果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279"/>
            <a:ext cx="4943809" cy="37078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54" y="2090451"/>
            <a:ext cx="4950246" cy="37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8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20298" y="1498293"/>
            <a:ext cx="456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1. </a:t>
            </a:r>
            <a:r>
              <a:rPr lang="zh-CN" altLang="en-US" sz="3600" dirty="0"/>
              <a:t>项目背景和需求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858438" y="1288973"/>
            <a:ext cx="0" cy="4395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420298" y="2377804"/>
            <a:ext cx="525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2. </a:t>
            </a:r>
            <a:r>
              <a:rPr lang="zh-CN" altLang="en-US" sz="3600" dirty="0"/>
              <a:t>方案选择和技术路线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20298" y="3257299"/>
            <a:ext cx="516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3. </a:t>
            </a:r>
            <a:r>
              <a:rPr lang="zh-CN" altLang="en-US" sz="3600" dirty="0"/>
              <a:t>详细设计和功能实现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20298" y="4147836"/>
            <a:ext cx="516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4. </a:t>
            </a:r>
            <a:r>
              <a:rPr lang="zh-CN" altLang="en-US" sz="3600" dirty="0"/>
              <a:t>技术难点和解决方案</a:t>
            </a:r>
          </a:p>
        </p:txBody>
      </p:sp>
      <p:sp>
        <p:nvSpPr>
          <p:cNvPr id="8" name="矩形 7"/>
          <p:cNvSpPr/>
          <p:nvPr/>
        </p:nvSpPr>
        <p:spPr>
          <a:xfrm>
            <a:off x="1641512" y="1288973"/>
            <a:ext cx="2985571" cy="4395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36422" y="1636793"/>
            <a:ext cx="1795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420298" y="5038373"/>
            <a:ext cx="516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5. </a:t>
            </a:r>
            <a:r>
              <a:rPr lang="zh-CN" altLang="en-US" sz="3600" dirty="0"/>
              <a:t>项目测试和成果</a:t>
            </a:r>
          </a:p>
        </p:txBody>
      </p:sp>
    </p:spTree>
    <p:extLst>
      <p:ext uri="{BB962C8B-B14F-4D97-AF65-F5344CB8AC3E}">
        <p14:creationId xmlns:p14="http://schemas.microsoft.com/office/powerpoint/2010/main" val="219586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/>
          <a:stretch/>
        </p:blipFill>
        <p:spPr>
          <a:xfrm>
            <a:off x="5937195" y="3129446"/>
            <a:ext cx="5832364" cy="3432459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采样率：</a:t>
            </a:r>
            <a:r>
              <a:rPr lang="en-US" altLang="zh-CN" dirty="0"/>
              <a:t>2 fps</a:t>
            </a:r>
          </a:p>
          <a:p>
            <a:r>
              <a:rPr lang="en-US" altLang="zh-CN" dirty="0"/>
              <a:t>MTCNN</a:t>
            </a:r>
            <a:r>
              <a:rPr lang="zh-CN" altLang="en-US" dirty="0"/>
              <a:t>人脸检测时间：</a:t>
            </a:r>
            <a:r>
              <a:rPr lang="en-US" altLang="zh-CN" dirty="0"/>
              <a:t>0.522 s</a:t>
            </a:r>
          </a:p>
          <a:p>
            <a:r>
              <a:rPr lang="en-US" altLang="zh-CN" dirty="0" err="1"/>
              <a:t>FaceNet</a:t>
            </a:r>
            <a:r>
              <a:rPr lang="zh-CN" altLang="en-US" dirty="0"/>
              <a:t>人脸识别时间：</a:t>
            </a:r>
            <a:r>
              <a:rPr lang="en-US" altLang="zh-CN" dirty="0"/>
              <a:t>0.222 s</a:t>
            </a:r>
          </a:p>
          <a:p>
            <a:r>
              <a:rPr lang="zh-CN" altLang="en-US" dirty="0"/>
              <a:t>处理一帧图像总时间：</a:t>
            </a:r>
            <a:r>
              <a:rPr lang="en-US" altLang="zh-CN" dirty="0"/>
              <a:t>0.758 s</a:t>
            </a:r>
          </a:p>
          <a:p>
            <a:endParaRPr lang="en-US" altLang="zh-CN" dirty="0"/>
          </a:p>
          <a:p>
            <a:r>
              <a:rPr lang="zh-CN" altLang="en-US" dirty="0"/>
              <a:t>在摄像头实际测试中，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人脸检测效果良好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人脸识别效果不够理想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项目测试和成果</a:t>
            </a:r>
          </a:p>
        </p:txBody>
      </p:sp>
    </p:spTree>
    <p:extLst>
      <p:ext uri="{BB962C8B-B14F-4D97-AF65-F5344CB8AC3E}">
        <p14:creationId xmlns:p14="http://schemas.microsoft.com/office/powerpoint/2010/main" val="172105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项目测试和成果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IMG_16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587" y="1053348"/>
            <a:ext cx="10143110" cy="57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2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10800000">
            <a:off x="3040656" y="1399142"/>
            <a:ext cx="6092328" cy="4594034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66921" y="1487278"/>
            <a:ext cx="4439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</a:rPr>
              <a:t>Thanks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4280054" y="2810717"/>
            <a:ext cx="3613532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55894" y="2898854"/>
            <a:ext cx="18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2017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5894" y="3533031"/>
            <a:ext cx="18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June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55894" y="4179362"/>
            <a:ext cx="18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9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4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项目背景和需求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项目背景：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目标检测 和 目标识别 是计算机视觉（</a:t>
            </a:r>
            <a:r>
              <a:rPr lang="en-US" altLang="zh-CN" dirty="0"/>
              <a:t>Computer Vision</a:t>
            </a:r>
            <a:r>
              <a:rPr lang="zh-CN" altLang="en-US" dirty="0"/>
              <a:t>）领域中的重要组成部分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在计算机视觉领域，视觉算法一般包括五个部分：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特征感知，图像预处理，特征提取，特征筛选，推理预测与识别。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计算机视觉可以说是机器学习在视觉领域的应用，所以计算机视觉在采用机器学习方法的时候，需要人工设计前面</a:t>
            </a:r>
            <a:r>
              <a:rPr lang="en-US" altLang="zh-CN" dirty="0"/>
              <a:t>4</a:t>
            </a:r>
            <a:r>
              <a:rPr lang="zh-CN" altLang="en-US" dirty="0"/>
              <a:t>个部分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人脸检测</a:t>
            </a:r>
            <a:r>
              <a:rPr lang="zh-CN" altLang="en-US" dirty="0"/>
              <a:t>（有没有，在哪里）和 </a:t>
            </a:r>
            <a:r>
              <a:rPr lang="zh-CN" altLang="en-US" dirty="0">
                <a:solidFill>
                  <a:srgbClr val="FF0000"/>
                </a:solidFill>
              </a:rPr>
              <a:t>人脸识别</a:t>
            </a:r>
            <a:r>
              <a:rPr lang="zh-CN" altLang="en-US" dirty="0"/>
              <a:t>（什么人）是重要的研究方向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58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项目背景和需求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项目背景：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人脸识别在过去的三四年发展较快，得益于深度学习。在计算机视觉领域，深度学习中应用得最好、最成功的就是卷积神经网络（</a:t>
            </a:r>
            <a:r>
              <a:rPr lang="en-US" altLang="zh-CN" dirty="0"/>
              <a:t>CNN</a:t>
            </a:r>
            <a:r>
              <a:rPr lang="zh-CN" altLang="zh-CN" dirty="0"/>
              <a:t>）。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神经网络的最大价值在于对特征的自动提取和抽象，它免去了人工提取特征的繁琐，可以自动找出复杂且有效的高阶特征。这一点类似于人的学习过程，先理解简单概念，再逐渐递进到复杂概念，神经网络每加深一层，可以提取的特征就更抽象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33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项目背景和需求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项目需求：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514326" indent="-514326">
              <a:buAutoNum type="arabicPeriod"/>
            </a:pPr>
            <a:r>
              <a:rPr lang="zh-CN" altLang="en-US" dirty="0"/>
              <a:t>人脸检测：给定输入图像或视频，能正确检测出其中的全部人脸。</a:t>
            </a:r>
            <a:endParaRPr lang="en-US" altLang="zh-CN" dirty="0"/>
          </a:p>
          <a:p>
            <a:pPr marL="514326" indent="-514326">
              <a:buAutoNum type="arabicPeriod"/>
            </a:pPr>
            <a:r>
              <a:rPr lang="zh-CN" altLang="en-US" dirty="0"/>
              <a:t>人脸识别：根据训练集中的人脸类别，能正确识别出人脸的种类。</a:t>
            </a:r>
            <a:endParaRPr lang="en-US" altLang="zh-CN" dirty="0"/>
          </a:p>
          <a:p>
            <a:pPr marL="514326" indent="-514326">
              <a:buAutoNum type="arabicPeriod"/>
            </a:pPr>
            <a:r>
              <a:rPr lang="zh-CN" altLang="en-US" dirty="0"/>
              <a:t>能够做到实时检测和识别。</a:t>
            </a:r>
          </a:p>
        </p:txBody>
      </p:sp>
    </p:spTree>
    <p:extLst>
      <p:ext uri="{BB962C8B-B14F-4D97-AF65-F5344CB8AC3E}">
        <p14:creationId xmlns:p14="http://schemas.microsoft.com/office/powerpoint/2010/main" val="341248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方案选择和技术路线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基于深度学习的，在</a:t>
            </a:r>
            <a:r>
              <a:rPr lang="en-US" altLang="zh-CN" dirty="0"/>
              <a:t>LFW</a:t>
            </a:r>
            <a:r>
              <a:rPr lang="zh-CN" altLang="en-US" dirty="0"/>
              <a:t>数据集上（</a:t>
            </a:r>
            <a:r>
              <a:rPr lang="en-US" altLang="zh-CN" dirty="0"/>
              <a:t>Labeled Faces in the Wild</a:t>
            </a:r>
            <a:r>
              <a:rPr lang="zh-CN" altLang="en-US" dirty="0"/>
              <a:t>）获得优秀结果的人脸识别方法：</a:t>
            </a:r>
            <a:endParaRPr lang="en-US" altLang="zh-CN" dirty="0"/>
          </a:p>
          <a:p>
            <a:pPr marL="514326" indent="-514326">
              <a:buAutoNum type="arabicPeriod"/>
            </a:pPr>
            <a:r>
              <a:rPr lang="en-US" altLang="zh-CN" dirty="0"/>
              <a:t>Face++</a:t>
            </a:r>
            <a:r>
              <a:rPr lang="zh-CN" altLang="en-US" dirty="0"/>
              <a:t>（</a:t>
            </a:r>
            <a:r>
              <a:rPr lang="en-US" altLang="zh-CN" dirty="0"/>
              <a:t>0.9950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26" indent="-514326">
              <a:buAutoNum type="arabicPeriod"/>
            </a:pPr>
            <a:r>
              <a:rPr lang="en-US" altLang="zh-CN" dirty="0" err="1"/>
              <a:t>DeepFace</a:t>
            </a:r>
            <a:r>
              <a:rPr lang="zh-CN" altLang="en-US" dirty="0"/>
              <a:t>（</a:t>
            </a:r>
            <a:r>
              <a:rPr lang="en-US" altLang="zh-CN" dirty="0"/>
              <a:t>0.9735 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26" indent="-514326">
              <a:buAutoNum type="arabicPeriod"/>
            </a:pPr>
            <a:r>
              <a:rPr lang="en-US" altLang="zh-CN" dirty="0"/>
              <a:t>FR+FCN</a:t>
            </a:r>
            <a:r>
              <a:rPr lang="zh-CN" altLang="en-US" dirty="0"/>
              <a:t>（</a:t>
            </a:r>
            <a:r>
              <a:rPr lang="en-US" altLang="zh-CN" dirty="0"/>
              <a:t>0.9645 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26" indent="-514326">
              <a:buAutoNum type="arabicPeriod"/>
            </a:pPr>
            <a:r>
              <a:rPr lang="en-US" altLang="zh-CN" dirty="0" err="1"/>
              <a:t>DeepID</a:t>
            </a:r>
            <a:r>
              <a:rPr lang="zh-CN" altLang="en-US" dirty="0"/>
              <a:t>（</a:t>
            </a:r>
            <a:r>
              <a:rPr lang="en-US" altLang="zh-CN" dirty="0"/>
              <a:t>0.9745 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26" indent="-514326">
              <a:buAutoNum type="arabicPeriod"/>
            </a:pPr>
            <a:r>
              <a:rPr lang="en-US" altLang="zh-CN" dirty="0" err="1">
                <a:solidFill>
                  <a:srgbClr val="FF0000"/>
                </a:solidFill>
              </a:rPr>
              <a:t>FaceNet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0.9963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26" indent="-514326">
              <a:buAutoNum type="arabicPeriod"/>
            </a:pPr>
            <a:r>
              <a:rPr lang="en-US" altLang="zh-CN" dirty="0"/>
              <a:t>Baidu - Face Recognition via Deep Embedding</a:t>
            </a:r>
            <a:r>
              <a:rPr lang="zh-CN" altLang="en-US" dirty="0"/>
              <a:t>（</a:t>
            </a:r>
            <a:r>
              <a:rPr lang="en-US" altLang="zh-CN" dirty="0"/>
              <a:t>0.9977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26" indent="-514326">
              <a:buAutoNum type="arabicPeriod"/>
            </a:pPr>
            <a:r>
              <a:rPr lang="en-US" altLang="zh-CN" dirty="0"/>
              <a:t>CNN-3DMM estimation</a:t>
            </a:r>
            <a:r>
              <a:rPr lang="zh-CN" altLang="en-US" dirty="0"/>
              <a:t>（</a:t>
            </a:r>
            <a:r>
              <a:rPr lang="en-US" altLang="zh-CN" dirty="0"/>
              <a:t>0.9235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26" indent="-514326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71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方案选择和技术路线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/>
              <a:t>硬件</a:t>
            </a:r>
            <a:r>
              <a:rPr lang="zh-CN" altLang="zh-CN"/>
              <a:t>平台</a:t>
            </a:r>
            <a:r>
              <a:rPr lang="zh-CN" altLang="zh-CN" dirty="0"/>
              <a:t>：联想</a:t>
            </a:r>
            <a:r>
              <a:rPr lang="en-US" altLang="zh-CN" dirty="0"/>
              <a:t>E420 Intel Core i3-2330M CPU 2.20GHz</a:t>
            </a:r>
            <a:r>
              <a:rPr lang="zh-CN" altLang="zh-CN" dirty="0"/>
              <a:t>×</a:t>
            </a:r>
            <a:r>
              <a:rPr lang="en-US" altLang="zh-CN" dirty="0"/>
              <a:t>4</a:t>
            </a:r>
          </a:p>
          <a:p>
            <a:endParaRPr lang="zh-CN" altLang="zh-CN" dirty="0"/>
          </a:p>
          <a:p>
            <a:r>
              <a:rPr lang="zh-CN" altLang="zh-CN" dirty="0"/>
              <a:t>开发环境：</a:t>
            </a:r>
            <a:r>
              <a:rPr lang="en-US" altLang="zh-CN" dirty="0"/>
              <a:t>Ubuntu 14.04 64-bit</a:t>
            </a:r>
          </a:p>
          <a:p>
            <a:endParaRPr lang="zh-CN" altLang="zh-CN" dirty="0"/>
          </a:p>
          <a:p>
            <a:r>
              <a:rPr lang="zh-CN" altLang="zh-CN" dirty="0"/>
              <a:t>开发工具：</a:t>
            </a:r>
            <a:r>
              <a:rPr lang="en-US" altLang="zh-CN" dirty="0" err="1"/>
              <a:t>Tensorflow</a:t>
            </a:r>
            <a:r>
              <a:rPr lang="en-US" altLang="zh-CN" dirty="0"/>
              <a:t> 1.0</a:t>
            </a:r>
            <a:r>
              <a:rPr lang="zh-CN" altLang="zh-CN" dirty="0"/>
              <a:t>，</a:t>
            </a:r>
            <a:r>
              <a:rPr lang="en-US" altLang="zh-CN" dirty="0"/>
              <a:t>OpenCV</a:t>
            </a:r>
            <a:r>
              <a:rPr lang="zh-CN" altLang="zh-CN" dirty="0"/>
              <a:t>，</a:t>
            </a:r>
            <a:r>
              <a:rPr lang="en-US" altLang="zh-CN" dirty="0"/>
              <a:t>Anaconda 3</a:t>
            </a:r>
            <a:r>
              <a:rPr lang="zh-CN" altLang="zh-CN" dirty="0"/>
              <a:t>，</a:t>
            </a:r>
            <a:r>
              <a:rPr lang="en-US" altLang="zh-CN" dirty="0"/>
              <a:t>Sublime 3</a:t>
            </a:r>
          </a:p>
          <a:p>
            <a:endParaRPr lang="zh-CN" altLang="zh-CN" dirty="0"/>
          </a:p>
          <a:p>
            <a:r>
              <a:rPr lang="zh-CN" altLang="zh-CN" dirty="0"/>
              <a:t>语言：</a:t>
            </a:r>
            <a:r>
              <a:rPr lang="en-US" altLang="zh-CN" dirty="0"/>
              <a:t>python</a:t>
            </a:r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514326" indent="-514326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55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074132"/>
            <a:ext cx="10515600" cy="4849440"/>
          </a:xfrm>
        </p:spPr>
        <p:txBody>
          <a:bodyPr/>
          <a:lstStyle/>
          <a:p>
            <a:r>
              <a:rPr lang="zh-CN" altLang="en-US" dirty="0"/>
              <a:t>人脸识别系统组成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方案选择和技术路线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1326935" y="2711151"/>
            <a:ext cx="1757791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摄像头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1326935" y="3826195"/>
            <a:ext cx="1757791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图像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1326935" y="4941239"/>
            <a:ext cx="1757791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视频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723701" y="1983038"/>
            <a:ext cx="0" cy="431861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>
            <a:off x="4519994" y="2169490"/>
            <a:ext cx="2530807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图像预处理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4519994" y="3058186"/>
            <a:ext cx="2530807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人脸检测（分割）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4519994" y="4004802"/>
            <a:ext cx="2530807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特征提取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4519994" y="4948214"/>
            <a:ext cx="2530807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特征比对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4519994" y="5891626"/>
            <a:ext cx="2530807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人脸识别结果</a:t>
            </a:r>
          </a:p>
        </p:txBody>
      </p:sp>
      <p:cxnSp>
        <p:nvCxnSpPr>
          <p:cNvPr id="16" name="直接箭头连接符 15"/>
          <p:cNvCxnSpPr>
            <a:stCxn id="10" idx="2"/>
            <a:endCxn id="11" idx="0"/>
          </p:cNvCxnSpPr>
          <p:nvPr/>
        </p:nvCxnSpPr>
        <p:spPr>
          <a:xfrm>
            <a:off x="5785392" y="2863548"/>
            <a:ext cx="0" cy="194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</p:cNvCxnSpPr>
          <p:nvPr/>
        </p:nvCxnSpPr>
        <p:spPr>
          <a:xfrm>
            <a:off x="5785392" y="3752249"/>
            <a:ext cx="0" cy="252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2"/>
            <a:endCxn id="13" idx="0"/>
          </p:cNvCxnSpPr>
          <p:nvPr/>
        </p:nvCxnSpPr>
        <p:spPr>
          <a:xfrm>
            <a:off x="5785392" y="4698862"/>
            <a:ext cx="0" cy="24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3" idx="2"/>
            <a:endCxn id="14" idx="0"/>
          </p:cNvCxnSpPr>
          <p:nvPr/>
        </p:nvCxnSpPr>
        <p:spPr>
          <a:xfrm>
            <a:off x="5785392" y="5642277"/>
            <a:ext cx="0" cy="24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640716" y="1572181"/>
            <a:ext cx="228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人脸检测识别对比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61152" y="1572181"/>
            <a:ext cx="228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图像采集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8040477" y="2072675"/>
            <a:ext cx="0" cy="431861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矩形: 圆角 28"/>
          <p:cNvSpPr/>
          <p:nvPr/>
        </p:nvSpPr>
        <p:spPr>
          <a:xfrm>
            <a:off x="8709170" y="3058185"/>
            <a:ext cx="2530807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MTCNN</a:t>
            </a:r>
            <a:endParaRPr lang="zh-CN" altLang="en-US" sz="2400" dirty="0"/>
          </a:p>
        </p:txBody>
      </p:sp>
      <p:sp>
        <p:nvSpPr>
          <p:cNvPr id="31" name="矩形: 圆角 30"/>
          <p:cNvSpPr/>
          <p:nvPr/>
        </p:nvSpPr>
        <p:spPr>
          <a:xfrm>
            <a:off x="8685138" y="4004801"/>
            <a:ext cx="2530807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FaceNet</a:t>
            </a:r>
            <a:endParaRPr lang="zh-CN" altLang="en-US" sz="2400" dirty="0"/>
          </a:p>
        </p:txBody>
      </p:sp>
      <p:sp>
        <p:nvSpPr>
          <p:cNvPr id="32" name="矩形: 圆角 31"/>
          <p:cNvSpPr/>
          <p:nvPr/>
        </p:nvSpPr>
        <p:spPr>
          <a:xfrm>
            <a:off x="8685138" y="4953710"/>
            <a:ext cx="2530807" cy="694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SVC</a:t>
            </a:r>
            <a:endParaRPr lang="zh-CN" altLang="en-US" sz="2400" dirty="0"/>
          </a:p>
        </p:txBody>
      </p:sp>
      <p:sp>
        <p:nvSpPr>
          <p:cNvPr id="34" name="文本框 33"/>
          <p:cNvSpPr txBox="1"/>
          <p:nvPr/>
        </p:nvSpPr>
        <p:spPr>
          <a:xfrm>
            <a:off x="8805860" y="1582928"/>
            <a:ext cx="228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模型训练</a:t>
            </a:r>
          </a:p>
        </p:txBody>
      </p:sp>
      <p:sp>
        <p:nvSpPr>
          <p:cNvPr id="36" name="箭头: 左 35"/>
          <p:cNvSpPr/>
          <p:nvPr/>
        </p:nvSpPr>
        <p:spPr>
          <a:xfrm>
            <a:off x="7368450" y="3223434"/>
            <a:ext cx="1101687" cy="36355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左 36"/>
          <p:cNvSpPr/>
          <p:nvPr/>
        </p:nvSpPr>
        <p:spPr>
          <a:xfrm>
            <a:off x="7368450" y="4174771"/>
            <a:ext cx="1101687" cy="36355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左 37"/>
          <p:cNvSpPr/>
          <p:nvPr/>
        </p:nvSpPr>
        <p:spPr>
          <a:xfrm>
            <a:off x="7368450" y="5100451"/>
            <a:ext cx="1101687" cy="36355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大括号 38"/>
          <p:cNvSpPr/>
          <p:nvPr/>
        </p:nvSpPr>
        <p:spPr>
          <a:xfrm>
            <a:off x="3741139" y="2031764"/>
            <a:ext cx="641059" cy="3834707"/>
          </a:xfrm>
          <a:prstGeom prst="rightBrace">
            <a:avLst>
              <a:gd name="adj1" fmla="val 28259"/>
              <a:gd name="adj2" fmla="val 151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69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3.1 </a:t>
            </a:r>
            <a:r>
              <a:rPr lang="zh-CN" altLang="en-US" dirty="0"/>
              <a:t>图像采集和处理</a:t>
            </a:r>
            <a:endParaRPr lang="en-US" altLang="zh-CN" dirty="0"/>
          </a:p>
          <a:p>
            <a:r>
              <a:rPr lang="zh-CN" altLang="en-US" dirty="0"/>
              <a:t>通过笔记本内置摄像头截图采集图像，保证采集环境和应用环境一致。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详细设计和功能实现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1034444" y="3238960"/>
            <a:ext cx="1114080" cy="13660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捕获图像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2780386" y="3238962"/>
            <a:ext cx="1637383" cy="13660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重新调整图像大小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5049626" y="3227942"/>
            <a:ext cx="1505639" cy="13660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扩充数据集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187122" y="3238959"/>
            <a:ext cx="1505639" cy="13660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提取人脸区域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9270462" y="3253735"/>
            <a:ext cx="1505639" cy="13660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人脸数据集</a:t>
            </a:r>
          </a:p>
        </p:txBody>
      </p:sp>
      <p:cxnSp>
        <p:nvCxnSpPr>
          <p:cNvPr id="4" name="直接箭头连接符 3"/>
          <p:cNvCxnSpPr>
            <a:stCxn id="2" idx="3"/>
            <a:endCxn id="8" idx="1"/>
          </p:cNvCxnSpPr>
          <p:nvPr/>
        </p:nvCxnSpPr>
        <p:spPr>
          <a:xfrm>
            <a:off x="2148527" y="3922005"/>
            <a:ext cx="631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8" idx="3"/>
            <a:endCxn id="9" idx="1"/>
          </p:cNvCxnSpPr>
          <p:nvPr/>
        </p:nvCxnSpPr>
        <p:spPr>
          <a:xfrm flipV="1">
            <a:off x="4417767" y="3910989"/>
            <a:ext cx="631859" cy="1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0" idx="1"/>
          </p:cNvCxnSpPr>
          <p:nvPr/>
        </p:nvCxnSpPr>
        <p:spPr>
          <a:xfrm>
            <a:off x="6555263" y="3910989"/>
            <a:ext cx="631859" cy="1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3"/>
            <a:endCxn id="11" idx="1"/>
          </p:cNvCxnSpPr>
          <p:nvPr/>
        </p:nvCxnSpPr>
        <p:spPr>
          <a:xfrm>
            <a:off x="8692762" y="3922010"/>
            <a:ext cx="577703" cy="1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右大括号 19"/>
          <p:cNvSpPr/>
          <p:nvPr/>
        </p:nvSpPr>
        <p:spPr>
          <a:xfrm rot="16200000">
            <a:off x="4533636" y="1412285"/>
            <a:ext cx="260003" cy="339262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714633" y="2522414"/>
            <a:ext cx="203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数据集预处理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873200" y="4992957"/>
            <a:ext cx="5486749" cy="7932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HSV</a:t>
            </a:r>
            <a:r>
              <a:rPr lang="zh-CN" altLang="en-US" sz="2000" dirty="0"/>
              <a:t>→亮度：直方图均衡</a:t>
            </a:r>
            <a:r>
              <a:rPr lang="en-US" altLang="zh-CN" sz="2000" dirty="0"/>
              <a:t>+</a:t>
            </a:r>
            <a:r>
              <a:rPr lang="zh-CN" altLang="en-US" sz="2000" dirty="0"/>
              <a:t>增强光影</a:t>
            </a:r>
            <a:r>
              <a:rPr lang="en-US" altLang="zh-CN" sz="2000" dirty="0"/>
              <a:t>+</a:t>
            </a:r>
            <a:r>
              <a:rPr lang="zh-CN" altLang="en-US" sz="2000" dirty="0"/>
              <a:t>削弱光影</a:t>
            </a:r>
          </a:p>
        </p:txBody>
      </p:sp>
      <p:sp>
        <p:nvSpPr>
          <p:cNvPr id="23" name="矩形: 圆角 22"/>
          <p:cNvSpPr/>
          <p:nvPr/>
        </p:nvSpPr>
        <p:spPr>
          <a:xfrm>
            <a:off x="7187122" y="4992958"/>
            <a:ext cx="1505639" cy="7932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MTCNN</a:t>
            </a:r>
            <a:endParaRPr lang="zh-CN" altLang="en-US" sz="2000" dirty="0"/>
          </a:p>
        </p:txBody>
      </p:sp>
      <p:sp>
        <p:nvSpPr>
          <p:cNvPr id="24" name="箭头: 左 23"/>
          <p:cNvSpPr/>
          <p:nvPr/>
        </p:nvSpPr>
        <p:spPr>
          <a:xfrm rot="8606577">
            <a:off x="4331460" y="4398200"/>
            <a:ext cx="788075" cy="528920"/>
          </a:xfrm>
          <a:prstGeom prst="leftArrow">
            <a:avLst>
              <a:gd name="adj1" fmla="val 44689"/>
              <a:gd name="adj2" fmla="val 5000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左 24"/>
          <p:cNvSpPr/>
          <p:nvPr/>
        </p:nvSpPr>
        <p:spPr>
          <a:xfrm rot="5400000">
            <a:off x="7801218" y="4524421"/>
            <a:ext cx="277445" cy="528920"/>
          </a:xfrm>
          <a:prstGeom prst="leftArrow">
            <a:avLst>
              <a:gd name="adj1" fmla="val 44689"/>
              <a:gd name="adj2" fmla="val 5000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03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</TotalTime>
  <Words>1014</Words>
  <Application>Microsoft Office PowerPoint</Application>
  <PresentationFormat>宽屏</PresentationFormat>
  <Paragraphs>215</Paragraphs>
  <Slides>22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等线 Light</vt:lpstr>
      <vt:lpstr>华文细黑</vt:lpstr>
      <vt:lpstr>宋体</vt:lpstr>
      <vt:lpstr>微软雅黑</vt:lpstr>
      <vt:lpstr>微软雅黑 Light</vt:lpstr>
      <vt:lpstr>Arial</vt:lpstr>
      <vt:lpstr>Wingdings</vt:lpstr>
      <vt:lpstr>Office 主题​​</vt:lpstr>
      <vt:lpstr>面向深度学习的图像识别和目标跟随系统设计</vt:lpstr>
      <vt:lpstr>PowerPoint 演示文稿</vt:lpstr>
      <vt:lpstr>项目背景和需求</vt:lpstr>
      <vt:lpstr>项目背景和需求</vt:lpstr>
      <vt:lpstr>项目背景和需求</vt:lpstr>
      <vt:lpstr>方案选择和技术路线</vt:lpstr>
      <vt:lpstr>方案选择和技术路线</vt:lpstr>
      <vt:lpstr>方案选择和技术路线</vt:lpstr>
      <vt:lpstr>详细设计和功能实现</vt:lpstr>
      <vt:lpstr>详细设计和功能实现</vt:lpstr>
      <vt:lpstr>详细设计和功能实现</vt:lpstr>
      <vt:lpstr>详细设计和功能实现</vt:lpstr>
      <vt:lpstr>详细设计和功能实现</vt:lpstr>
      <vt:lpstr>技术难点和解决方案</vt:lpstr>
      <vt:lpstr>技术难点和解决方案</vt:lpstr>
      <vt:lpstr>项目测试和成果</vt:lpstr>
      <vt:lpstr>项目测试和成果</vt:lpstr>
      <vt:lpstr>项目测试和成果</vt:lpstr>
      <vt:lpstr>项目测试和成果</vt:lpstr>
      <vt:lpstr>项目测试和成果</vt:lpstr>
      <vt:lpstr>项目测试和成果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程欣</dc:creator>
  <cp:lastModifiedBy>程欣</cp:lastModifiedBy>
  <cp:revision>66</cp:revision>
  <dcterms:created xsi:type="dcterms:W3CDTF">2017-04-04T16:11:03Z</dcterms:created>
  <dcterms:modified xsi:type="dcterms:W3CDTF">2017-06-19T23:02:15Z</dcterms:modified>
</cp:coreProperties>
</file>